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0" r:id="rId1"/>
  </p:sldMasterIdLst>
  <p:notesMasterIdLst>
    <p:notesMasterId r:id="rId28"/>
  </p:notesMasterIdLst>
  <p:sldIdLst>
    <p:sldId id="256" r:id="rId2"/>
    <p:sldId id="257" r:id="rId3"/>
    <p:sldId id="266" r:id="rId4"/>
    <p:sldId id="267" r:id="rId5"/>
    <p:sldId id="268" r:id="rId6"/>
    <p:sldId id="269" r:id="rId7"/>
    <p:sldId id="258" r:id="rId8"/>
    <p:sldId id="270" r:id="rId9"/>
    <p:sldId id="263" r:id="rId10"/>
    <p:sldId id="271" r:id="rId11"/>
    <p:sldId id="272" r:id="rId12"/>
    <p:sldId id="274" r:id="rId13"/>
    <p:sldId id="273" r:id="rId14"/>
    <p:sldId id="280" r:id="rId15"/>
    <p:sldId id="275" r:id="rId16"/>
    <p:sldId id="276" r:id="rId17"/>
    <p:sldId id="277" r:id="rId18"/>
    <p:sldId id="278" r:id="rId19"/>
    <p:sldId id="265" r:id="rId20"/>
    <p:sldId id="281" r:id="rId21"/>
    <p:sldId id="282" r:id="rId22"/>
    <p:sldId id="283" r:id="rId23"/>
    <p:sldId id="284" r:id="rId24"/>
    <p:sldId id="285" r:id="rId25"/>
    <p:sldId id="286" r:id="rId26"/>
    <p:sldId id="279" r:id="rId27"/>
  </p:sldIdLst>
  <p:sldSz cx="14630400" cy="8229600"/>
  <p:notesSz cx="8229600" cy="14630400"/>
  <p:embeddedFontLst>
    <p:embeddedFont>
      <p:font typeface="Arimo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Epilogue" panose="020B0604020202020204" charset="0"/>
      <p:regular r:id="rId34"/>
    </p:embeddedFont>
    <p:embeddedFont>
      <p:font typeface="Fraunces Medium" panose="020B0604020202020204" charset="0"/>
      <p:regular r:id="rId35"/>
    </p:embeddedFont>
    <p:embeddedFont>
      <p:font typeface="Outfit Extra Bold" panose="020B0604020202020204" charset="0"/>
      <p:regular r:id="rId36"/>
    </p:embeddedFont>
    <p:embeddedFont>
      <p:font typeface="Tw Cen MT" panose="020B0602020104020603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phzibah Kovila" initials="HK" lastIdx="1" clrIdx="0">
    <p:extLst>
      <p:ext uri="{19B8F6BF-5375-455C-9EA6-DF929625EA0E}">
        <p15:presenceInfo xmlns:p15="http://schemas.microsoft.com/office/powerpoint/2012/main" userId="e909a952f29739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E69DA3-18A0-49EC-A64C-D54311721B44}" v="5" dt="2025-02-23T09:13:32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50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1560942"/>
            <a:ext cx="10427971" cy="3011056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1"/>
            <a:ext cx="10427971" cy="1645919"/>
          </a:xfrm>
        </p:spPr>
        <p:txBody>
          <a:bodyPr>
            <a:normAutofit/>
          </a:bodyPr>
          <a:lstStyle>
            <a:lvl1pPr marL="0" indent="0" algn="ctr">
              <a:buNone/>
              <a:defRPr sz="264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96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5147249"/>
            <a:ext cx="12437318" cy="97393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21693" y="837913"/>
            <a:ext cx="11787038" cy="3856963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6130474"/>
            <a:ext cx="12437342" cy="81896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591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19"/>
            <a:ext cx="12437342" cy="4112694"/>
          </a:xfrm>
        </p:spPr>
        <p:txBody>
          <a:bodyPr anchor="ctr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045785"/>
            <a:ext cx="12437342" cy="1903656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0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8"/>
            <a:ext cx="10502759" cy="71374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5247356"/>
            <a:ext cx="12437342" cy="17052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01786" y="90499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69070" y="359229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1471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2566466"/>
            <a:ext cx="12437342" cy="30142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594802"/>
            <a:ext cx="12437342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040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12437342" cy="1926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29" y="2840512"/>
            <a:ext cx="395877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29" y="3532027"/>
            <a:ext cx="395877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2868" y="2840512"/>
            <a:ext cx="3949825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618" y="3532027"/>
            <a:ext cx="396402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7" y="2840512"/>
            <a:ext cx="396591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67957" y="3532027"/>
            <a:ext cx="3965914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230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29" y="732927"/>
            <a:ext cx="12437342" cy="19247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29" y="5045784"/>
            <a:ext cx="395569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6529" y="2840512"/>
            <a:ext cx="3955691" cy="18288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29" y="5737298"/>
            <a:ext cx="3955691" cy="121214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11" y="5045784"/>
            <a:ext cx="396219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29618" y="2840512"/>
            <a:ext cx="3964022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37297"/>
            <a:ext cx="3964022" cy="1212143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5045784"/>
            <a:ext cx="3960817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567957" y="2840512"/>
            <a:ext cx="3965914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808" y="5737294"/>
            <a:ext cx="3966064" cy="1212145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19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2840512"/>
            <a:ext cx="12437342" cy="4108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555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731522"/>
            <a:ext cx="3063991" cy="621791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731522"/>
            <a:ext cx="9190469" cy="62179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16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795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365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1243659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5783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7779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482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14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994276"/>
            <a:ext cx="12422102" cy="328418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29" y="4388949"/>
            <a:ext cx="12422102" cy="16418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5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612723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7406640" y="2840511"/>
            <a:ext cx="6126480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20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594" y="2845222"/>
            <a:ext cx="5848169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096530" y="3661215"/>
            <a:ext cx="6127232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75708" y="2845222"/>
            <a:ext cx="5858165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7406641" y="3661215"/>
            <a:ext cx="6126481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00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114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771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731520"/>
            <a:ext cx="4722826" cy="24279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093675" y="731521"/>
            <a:ext cx="7440196" cy="6217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3159422"/>
            <a:ext cx="4722827" cy="3790018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81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7121963" cy="2427905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3" y="731521"/>
            <a:ext cx="3906430" cy="621792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159423"/>
            <a:ext cx="7121939" cy="379001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171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30" y="2840512"/>
            <a:ext cx="12437342" cy="410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4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30" y="7059931"/>
            <a:ext cx="800746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1705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884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5" r:id="rId21"/>
    <p:sldLayoutId id="2147483737" r:id="rId22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21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92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fif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658720"/>
            <a:ext cx="6819122" cy="861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Calibri" panose="020F0502020204030204" pitchFamily="34" charset="0"/>
                <a:ea typeface="Outfit Extra Bold" pitchFamily="34" charset="-122"/>
                <a:cs typeface="Calibri" panose="020F0502020204030204" pitchFamily="34" charset="0"/>
              </a:rPr>
              <a:t>Online Exam System</a:t>
            </a:r>
            <a:endParaRPr lang="en-US" sz="44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10748" y="19060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Calibri" panose="020F0502020204030204" pitchFamily="34" charset="0"/>
                <a:ea typeface="Arimo" pitchFamily="34" charset="-122"/>
                <a:cs typeface="Calibri" panose="020F0502020204030204" pitchFamily="34" charset="0"/>
              </a:rPr>
              <a:t>This presentation outlines the design and implementation of a modern online exam system. We will leverage Spring Boot for the backend, MySQL for data storage, and Angular for the user interface.</a:t>
            </a:r>
            <a:endParaRPr lang="en-US" sz="17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58925" y="4282985"/>
            <a:ext cx="2481037" cy="240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2">
                    <a:lumMod val="75000"/>
                  </a:schemeClr>
                </a:solidFill>
              </a:rPr>
              <a:t>    </a:t>
            </a:r>
            <a:r>
              <a:rPr lang="en-US" sz="175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Presented By:</a:t>
            </a:r>
            <a:br>
              <a:rPr lang="en-US" sz="175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750" dirty="0"/>
              <a:t>     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Brahmaiah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LakshmiNarayana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Niharika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Yogeshwari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Hephzibah Kovila</a:t>
            </a:r>
          </a:p>
        </p:txBody>
      </p:sp>
      <p:sp>
        <p:nvSpPr>
          <p:cNvPr id="6" name="Text 3"/>
          <p:cNvSpPr/>
          <p:nvPr/>
        </p:nvSpPr>
        <p:spPr>
          <a:xfrm>
            <a:off x="793790" y="54841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1021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893A6B-619F-4160-A839-EBA577827127}"/>
              </a:ext>
            </a:extLst>
          </p:cNvPr>
          <p:cNvSpPr txBox="1"/>
          <p:nvPr/>
        </p:nvSpPr>
        <p:spPr>
          <a:xfrm>
            <a:off x="6690974" y="813384"/>
            <a:ext cx="2073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 :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D74B7-B2EE-4780-9EBE-EADC770F54D5}"/>
              </a:ext>
            </a:extLst>
          </p:cNvPr>
          <p:cNvSpPr txBox="1"/>
          <p:nvPr/>
        </p:nvSpPr>
        <p:spPr>
          <a:xfrm>
            <a:off x="6690974" y="1881963"/>
            <a:ext cx="5694989" cy="4100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 will login into the website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 will create test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 will upload questions based on the levels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 will set time for the exam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 will set marks for the exam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E2EB409B-54E3-4533-B31B-295A1760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9424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938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1CB5E1-47BF-4485-9DD8-956539C6DF33}"/>
              </a:ext>
            </a:extLst>
          </p:cNvPr>
          <p:cNvSpPr txBox="1"/>
          <p:nvPr/>
        </p:nvSpPr>
        <p:spPr>
          <a:xfrm>
            <a:off x="673329" y="548640"/>
            <a:ext cx="8071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1</a:t>
            </a:r>
            <a:r>
              <a:rPr lang="en-US" dirty="0">
                <a:solidFill>
                  <a:srgbClr val="002060"/>
                </a:solidFill>
              </a:rPr>
              <a:t>. </a:t>
            </a:r>
            <a:r>
              <a:rPr lang="en-US" sz="3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Securely Login With Admin Credentials</a:t>
            </a:r>
            <a:endParaRPr lang="en-IN" sz="3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68D22-D5F7-2D31-2C85-EA864B80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662"/>
            <a:ext cx="14630400" cy="683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0075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8E380E-780A-411E-8383-0F6FACA65C6E}"/>
              </a:ext>
            </a:extLst>
          </p:cNvPr>
          <p:cNvSpPr txBox="1"/>
          <p:nvPr/>
        </p:nvSpPr>
        <p:spPr>
          <a:xfrm>
            <a:off x="556951" y="532015"/>
            <a:ext cx="8071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Set the Title and Exam Time Per Question</a:t>
            </a:r>
            <a:endParaRPr lang="en-IN" sz="3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AC416-841C-5771-FB17-83510AE22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294"/>
            <a:ext cx="14630400" cy="659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0426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3B1875-BD07-41EA-B2C4-1CBD56B538F3}"/>
              </a:ext>
            </a:extLst>
          </p:cNvPr>
          <p:cNvSpPr txBox="1"/>
          <p:nvPr/>
        </p:nvSpPr>
        <p:spPr>
          <a:xfrm>
            <a:off x="615141" y="565264"/>
            <a:ext cx="6866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Upload Questions to Test</a:t>
            </a:r>
            <a:endParaRPr lang="en-IN" sz="3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0A7DC-08F1-4136-B9F5-DFF1BE4CA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044"/>
            <a:ext cx="14630400" cy="663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4904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F52DF8-841B-42EB-B184-952659336E79}"/>
              </a:ext>
            </a:extLst>
          </p:cNvPr>
          <p:cNvSpPr txBox="1"/>
          <p:nvPr/>
        </p:nvSpPr>
        <p:spPr>
          <a:xfrm>
            <a:off x="407322" y="415637"/>
            <a:ext cx="8553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Admin can View the Results  </a:t>
            </a:r>
            <a:endParaRPr lang="en-IN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3FF7E-E5D1-4084-A369-D73DB1351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6414"/>
            <a:ext cx="14630400" cy="678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808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FC4806-95CF-4A22-ADA1-0A814A2B9F3A}"/>
              </a:ext>
            </a:extLst>
          </p:cNvPr>
          <p:cNvSpPr txBox="1"/>
          <p:nvPr/>
        </p:nvSpPr>
        <p:spPr>
          <a:xfrm>
            <a:off x="573577" y="515388"/>
            <a:ext cx="286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:</a:t>
            </a:r>
            <a:endParaRPr lang="en-IN" sz="32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AC81D5-AC06-4ACC-86E9-46811CE3904C}"/>
              </a:ext>
            </a:extLst>
          </p:cNvPr>
          <p:cNvSpPr/>
          <p:nvPr/>
        </p:nvSpPr>
        <p:spPr>
          <a:xfrm>
            <a:off x="1582616" y="2101204"/>
            <a:ext cx="114651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72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will login, attempt questions , finish the exam and view the results.</a:t>
            </a:r>
          </a:p>
        </p:txBody>
      </p:sp>
    </p:spTree>
    <p:extLst>
      <p:ext uri="{BB962C8B-B14F-4D97-AF65-F5344CB8AC3E}">
        <p14:creationId xmlns:p14="http://schemas.microsoft.com/office/powerpoint/2010/main" val="24538269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5F2C1D-81C1-4DDD-ADFD-B89E183EED43}"/>
              </a:ext>
            </a:extLst>
          </p:cNvPr>
          <p:cNvSpPr/>
          <p:nvPr/>
        </p:nvSpPr>
        <p:spPr>
          <a:xfrm>
            <a:off x="431068" y="472040"/>
            <a:ext cx="9311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1. 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Securely Login With User Credentials</a:t>
            </a:r>
            <a:endParaRPr lang="en-IN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AC977-A16E-C47E-41FB-85AEFFCF0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168"/>
            <a:ext cx="14630400" cy="66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7673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055049-FEE8-47E2-A05A-837A7B96AFB6}"/>
              </a:ext>
            </a:extLst>
          </p:cNvPr>
          <p:cNvSpPr txBox="1"/>
          <p:nvPr/>
        </p:nvSpPr>
        <p:spPr>
          <a:xfrm>
            <a:off x="465511" y="349135"/>
            <a:ext cx="11039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User can Attempt the Exam</a:t>
            </a:r>
            <a:endParaRPr lang="en-IN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1DFB5-8D79-35C7-CF25-2C246105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252"/>
            <a:ext cx="14630400" cy="699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0973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598F8D-812A-4B15-905E-085831545EAA}"/>
              </a:ext>
            </a:extLst>
          </p:cNvPr>
          <p:cNvSpPr txBox="1"/>
          <p:nvPr/>
        </p:nvSpPr>
        <p:spPr>
          <a:xfrm>
            <a:off x="374072" y="291977"/>
            <a:ext cx="767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User Can View the Results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D88A7-BC5E-51A6-B039-5A00E3563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1463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2437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123804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Conclusion: Benefits and Future Enhancements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071" y="2777014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2547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Enhanced Learning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25472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Adaptive learning paths.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2758" y="3978712"/>
            <a:ext cx="1632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27974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Improved Evaluation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27974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Reliable and secure exams.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3592" y="5342334"/>
            <a:ext cx="16133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30023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Streamlined Processes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31715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Efficient question management.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Modern online exam system offers numerous benefits. The system is poised for future growth. It also provides adaptive learning paths and personalized feedback.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20324" y="1486639"/>
            <a:ext cx="37250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Introduction: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238695" y="3524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238695" y="4156005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Calibri" panose="020F0502020204030204" pitchFamily="34" charset="0"/>
                <a:ea typeface="Arimo" pitchFamily="34" charset="-122"/>
                <a:cs typeface="Calibri" panose="020F0502020204030204" pitchFamily="34" charset="0"/>
              </a:rPr>
              <a:t>Students can take exams from anywhere with an internet connection. It can be accessed from any device.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Cost-Effectiveness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Calibri" panose="020F0502020204030204" pitchFamily="34" charset="0"/>
                <a:ea typeface="Arimo" pitchFamily="34" charset="-122"/>
                <a:cs typeface="Calibri" panose="020F0502020204030204" pitchFamily="34" charset="0"/>
              </a:rPr>
              <a:t>Reduced costs associated with printing and manual grading. Saving paper and resources.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D7922-CE37-43CE-BB0A-E5B688FCE3CD}"/>
              </a:ext>
            </a:extLst>
          </p:cNvPr>
          <p:cNvSpPr txBox="1"/>
          <p:nvPr/>
        </p:nvSpPr>
        <p:spPr>
          <a:xfrm>
            <a:off x="276442" y="132915"/>
            <a:ext cx="2764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SCREENSHOTS:</a:t>
            </a:r>
            <a:endParaRPr lang="en-I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19DFA-2A8B-4438-887D-69E949306ECD}"/>
              </a:ext>
            </a:extLst>
          </p:cNvPr>
          <p:cNvSpPr txBox="1"/>
          <p:nvPr/>
        </p:nvSpPr>
        <p:spPr>
          <a:xfrm>
            <a:off x="430613" y="1000304"/>
            <a:ext cx="245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Home Page :</a:t>
            </a:r>
            <a:endParaRPr lang="en-I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A9BC6-E3DA-484C-8254-9962B17A7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211"/>
            <a:ext cx="14630400" cy="706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2269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1ACFB8-FB26-4AE0-9E06-4BA26D6E776D}"/>
              </a:ext>
            </a:extLst>
          </p:cNvPr>
          <p:cNvSpPr txBox="1"/>
          <p:nvPr/>
        </p:nvSpPr>
        <p:spPr>
          <a:xfrm>
            <a:off x="404037" y="414670"/>
            <a:ext cx="2913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About Us Page :</a:t>
            </a:r>
            <a:endParaRPr lang="en-I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5F58E-067A-4AD3-827D-EF5E63E0B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948"/>
            <a:ext cx="14630400" cy="70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9094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C1D6C0-69AB-4727-8DA4-B672080152AB}"/>
              </a:ext>
            </a:extLst>
          </p:cNvPr>
          <p:cNvSpPr txBox="1"/>
          <p:nvPr/>
        </p:nvSpPr>
        <p:spPr>
          <a:xfrm>
            <a:off x="244548" y="308344"/>
            <a:ext cx="2381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3.Contact Us Page :</a:t>
            </a:r>
            <a:endParaRPr lang="en-I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C3A9F-CFCD-429C-B3D4-60D93C358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460"/>
            <a:ext cx="14630400" cy="723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352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02B75B-0A56-4286-A66A-3CA6B49B0BB9}"/>
              </a:ext>
            </a:extLst>
          </p:cNvPr>
          <p:cNvSpPr txBox="1"/>
          <p:nvPr/>
        </p:nvSpPr>
        <p:spPr>
          <a:xfrm flipH="1">
            <a:off x="215840" y="244549"/>
            <a:ext cx="2460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4. Sign Up Page :</a:t>
            </a:r>
            <a:endParaRPr lang="en-I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F78E0-7161-4F98-BC90-3270B9E9A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562"/>
            <a:ext cx="14630400" cy="726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4455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85B1E0-0C16-460D-873F-4E9F1175E187}"/>
              </a:ext>
            </a:extLst>
          </p:cNvPr>
          <p:cNvSpPr txBox="1"/>
          <p:nvPr/>
        </p:nvSpPr>
        <p:spPr>
          <a:xfrm>
            <a:off x="276445" y="233918"/>
            <a:ext cx="3370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5.Admin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DashBoard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Page :</a:t>
            </a:r>
            <a:endParaRPr lang="en-I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1CA22-9620-471E-BBEC-5B474DCD7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972"/>
            <a:ext cx="14630400" cy="738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651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20B743-943D-43D6-94B0-22E9575616D7}"/>
              </a:ext>
            </a:extLst>
          </p:cNvPr>
          <p:cNvSpPr txBox="1"/>
          <p:nvPr/>
        </p:nvSpPr>
        <p:spPr>
          <a:xfrm>
            <a:off x="148855" y="255181"/>
            <a:ext cx="3327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6. User Dashboard Page</a:t>
            </a:r>
            <a:endParaRPr lang="en-I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826C0-F827-4A0C-814A-526CADB16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194"/>
            <a:ext cx="14630400" cy="725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3542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D7628F-A61F-4F88-8F38-695D384282D5}"/>
              </a:ext>
            </a:extLst>
          </p:cNvPr>
          <p:cNvSpPr txBox="1"/>
          <p:nvPr/>
        </p:nvSpPr>
        <p:spPr>
          <a:xfrm>
            <a:off x="6858000" y="36576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0537E-9C29-40C1-9F4B-85F2CB637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84" y="833192"/>
            <a:ext cx="10263964" cy="68399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5455642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04A98A-0366-4772-AC71-C3C36F896D28}"/>
              </a:ext>
            </a:extLst>
          </p:cNvPr>
          <p:cNvSpPr txBox="1"/>
          <p:nvPr/>
        </p:nvSpPr>
        <p:spPr>
          <a:xfrm>
            <a:off x="6719776" y="1029104"/>
            <a:ext cx="5922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Online Examination</a:t>
            </a:r>
            <a:endParaRPr lang="en-IN" sz="36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80CE06-3365-4B93-9D12-CB70D4D7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1" cy="822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D8C9AC-2C96-48CD-986E-F9760626780B}"/>
              </a:ext>
            </a:extLst>
          </p:cNvPr>
          <p:cNvSpPr txBox="1"/>
          <p:nvPr/>
        </p:nvSpPr>
        <p:spPr>
          <a:xfrm flipH="1">
            <a:off x="6868631" y="2615609"/>
            <a:ext cx="7315201" cy="371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Based Management System which is reliable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Automation of Examination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Assessments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Saver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 Result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Easily Create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50211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872BDF-86F8-4C73-8058-85C0930BD7E7}"/>
              </a:ext>
            </a:extLst>
          </p:cNvPr>
          <p:cNvSpPr txBox="1"/>
          <p:nvPr/>
        </p:nvSpPr>
        <p:spPr>
          <a:xfrm>
            <a:off x="478465" y="382771"/>
            <a:ext cx="315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SCOPE:</a:t>
            </a:r>
            <a:endParaRPr lang="en-IN" sz="36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C6DCA-6DC3-410B-B4B6-65319A9B555E}"/>
              </a:ext>
            </a:extLst>
          </p:cNvPr>
          <p:cNvSpPr txBox="1"/>
          <p:nvPr/>
        </p:nvSpPr>
        <p:spPr>
          <a:xfrm flipH="1">
            <a:off x="478464" y="2052084"/>
            <a:ext cx="14151936" cy="3451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Online Exam System can be used by Educational institutes like school, colleges and private institutes </a:t>
            </a:r>
          </a:p>
          <a:p>
            <a:pPr lvl="1" algn="just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to conduct exams of their students or employees on regular basis.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Online Exam System can be used for skill tests,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behaviour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tests while corporate hiring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Can be used anywhere any time as it is a web application.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Design to facilitate Admin and User.</a:t>
            </a:r>
            <a:endParaRPr lang="en-IN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22227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0096EA-DE80-458B-AFC2-C48FFC847977}"/>
              </a:ext>
            </a:extLst>
          </p:cNvPr>
          <p:cNvSpPr txBox="1"/>
          <p:nvPr/>
        </p:nvSpPr>
        <p:spPr>
          <a:xfrm>
            <a:off x="6190595" y="431117"/>
            <a:ext cx="6655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OBJECTIVES :</a:t>
            </a:r>
            <a:endParaRPr lang="en-IN" sz="32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85706-5009-49E1-A406-85BB5744D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7" name="Shape 1">
            <a:extLst>
              <a:ext uri="{FF2B5EF4-FFF2-40B4-BE49-F238E27FC236}">
                <a16:creationId xmlns:a16="http://schemas.microsoft.com/office/drawing/2014/main" id="{A6D2DCDD-6DDA-43E1-9051-E6814A8CE91F}"/>
              </a:ext>
            </a:extLst>
          </p:cNvPr>
          <p:cNvSpPr/>
          <p:nvPr/>
        </p:nvSpPr>
        <p:spPr>
          <a:xfrm>
            <a:off x="6213082" y="1570486"/>
            <a:ext cx="7629287" cy="1093628"/>
          </a:xfrm>
          <a:prstGeom prst="roundRect">
            <a:avLst>
              <a:gd name="adj" fmla="val 7202"/>
            </a:avLst>
          </a:prstGeom>
          <a:solidFill>
            <a:schemeClr val="accent6">
              <a:lumMod val="60000"/>
              <a:lumOff val="40000"/>
            </a:schemeClr>
          </a:solidFill>
          <a:ln w="7620">
            <a:noFill/>
            <a:prstDash val="solid"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Online Platform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Fraunces Medium" pitchFamily="34" charset="0"/>
              <a:ea typeface="Fraunces Medium" pitchFamily="34" charset="-122"/>
              <a:cs typeface="Fraunces Medium" pitchFamily="34" charset="-120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Provide an online platform for conducting exams with ease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26E59CF4-FD51-4C2B-9DE7-E015B5C7B571}"/>
              </a:ext>
            </a:extLst>
          </p:cNvPr>
          <p:cNvSpPr/>
          <p:nvPr/>
        </p:nvSpPr>
        <p:spPr>
          <a:xfrm>
            <a:off x="6213082" y="3218708"/>
            <a:ext cx="7649939" cy="1093628"/>
          </a:xfrm>
          <a:prstGeom prst="roundRect">
            <a:avLst>
              <a:gd name="adj" fmla="val 7202"/>
            </a:avLst>
          </a:prstGeom>
          <a:solidFill>
            <a:schemeClr val="accent6">
              <a:lumMod val="60000"/>
              <a:lumOff val="40000"/>
            </a:schemeClr>
          </a:solidFill>
          <a:ln w="7620">
            <a:noFill/>
            <a:prstDash val="solid"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Fraunces Medium" pitchFamily="34" charset="-122"/>
                <a:cs typeface="Calibri" panose="020F0502020204030204" pitchFamily="34" charset="0"/>
              </a:rPr>
              <a:t>Secure Access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Epilogue" pitchFamily="34" charset="-122"/>
                <a:cs typeface="Calibri" panose="020F0502020204030204" pitchFamily="34" charset="0"/>
              </a:rPr>
              <a:t>Implement secure authentication and authorization protocols</a:t>
            </a: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dirty="0"/>
          </a:p>
          <a:p>
            <a:endParaRPr lang="en-IN" dirty="0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78D4151D-AE4C-4639-BFD4-D4FEB0721FD5}"/>
              </a:ext>
            </a:extLst>
          </p:cNvPr>
          <p:cNvSpPr/>
          <p:nvPr/>
        </p:nvSpPr>
        <p:spPr>
          <a:xfrm>
            <a:off x="6213082" y="4783990"/>
            <a:ext cx="7629287" cy="1093628"/>
          </a:xfrm>
          <a:prstGeom prst="roundRect">
            <a:avLst>
              <a:gd name="adj" fmla="val 7202"/>
            </a:avLst>
          </a:prstGeom>
          <a:solidFill>
            <a:schemeClr val="accent6">
              <a:lumMod val="60000"/>
              <a:lumOff val="40000"/>
            </a:schemeClr>
          </a:solidFill>
          <a:ln w="7620">
            <a:noFill/>
            <a:prstDash val="solid"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Fraunces Medium" pitchFamily="34" charset="-122"/>
                <a:cs typeface="Calibri" panose="020F0502020204030204" pitchFamily="34" charset="0"/>
              </a:rPr>
              <a:t>Admin &amp; Student Roles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Epilogue" pitchFamily="34" charset="-122"/>
                <a:cs typeface="Calibri" panose="020F0502020204030204" pitchFamily="34" charset="0"/>
              </a:rPr>
              <a:t>Allow Admin to create exams and Students to attempt them online</a:t>
            </a: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IN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CC845E79-2E6A-46AC-A114-A2020F5ABB7D}"/>
              </a:ext>
            </a:extLst>
          </p:cNvPr>
          <p:cNvSpPr/>
          <p:nvPr/>
        </p:nvSpPr>
        <p:spPr>
          <a:xfrm>
            <a:off x="6213081" y="6432212"/>
            <a:ext cx="7670595" cy="1050921"/>
          </a:xfrm>
          <a:prstGeom prst="roundRect">
            <a:avLst>
              <a:gd name="adj" fmla="val 7202"/>
            </a:avLst>
          </a:prstGeom>
          <a:solidFill>
            <a:schemeClr val="accent6">
              <a:lumMod val="60000"/>
              <a:lumOff val="40000"/>
            </a:schemeClr>
          </a:solidFill>
          <a:ln w="7620">
            <a:noFill/>
            <a:prstDash val="solid"/>
          </a:ln>
        </p:spPr>
        <p:txBody>
          <a:bodyPr/>
          <a:lstStyle/>
          <a:p>
            <a:r>
              <a:rPr lang="en-US" dirty="0"/>
              <a:t>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Fraunces Medium" pitchFamily="34" charset="-122"/>
                <a:cs typeface="Calibri" panose="020F0502020204030204" pitchFamily="34" charset="0"/>
              </a:rPr>
              <a:t>Automated Results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Epilogue" pitchFamily="34" charset="-122"/>
                <a:cs typeface="Calibri" panose="020F0502020204030204" pitchFamily="34" charset="0"/>
              </a:rPr>
              <a:t>Automate result generation and streamline data management</a:t>
            </a: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99788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607B90-A6C1-4759-9A93-4A8EBAB612E6}"/>
              </a:ext>
            </a:extLst>
          </p:cNvPr>
          <p:cNvSpPr txBox="1"/>
          <p:nvPr/>
        </p:nvSpPr>
        <p:spPr>
          <a:xfrm>
            <a:off x="6374430" y="1585020"/>
            <a:ext cx="4199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 </a:t>
            </a:r>
            <a:r>
              <a:rPr lang="en-US" sz="36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r>
              <a:rPr lang="en-US" sz="3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endParaRPr lang="en-IN" sz="36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89C8DB42-4511-4577-BEF7-4A1908CDE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365" y="2884722"/>
            <a:ext cx="1020341" cy="10203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87C8BE-96A6-4338-86A4-F5C90A1EDF23}"/>
              </a:ext>
            </a:extLst>
          </p:cNvPr>
          <p:cNvSpPr/>
          <p:nvPr/>
        </p:nvSpPr>
        <p:spPr>
          <a:xfrm>
            <a:off x="6566972" y="3997842"/>
            <a:ext cx="1028936" cy="42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50"/>
              </a:lnSpc>
            </a:pPr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ea typeface="Fraunces Medium" pitchFamily="34" charset="-122"/>
                <a:cs typeface="Calibri" panose="020F0502020204030204" pitchFamily="34" charset="0"/>
              </a:rPr>
              <a:t>Students</a:t>
            </a:r>
            <a:endParaRPr 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9D990235-192F-4912-8661-63023D107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838" y="2973626"/>
            <a:ext cx="842532" cy="842532"/>
          </a:xfrm>
          <a:prstGeom prst="rect">
            <a:avLst/>
          </a:prstGeom>
        </p:spPr>
      </p:pic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C3A5F661-52B4-4584-9767-B0A40A594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5617" y="2973626"/>
            <a:ext cx="842532" cy="842532"/>
          </a:xfrm>
          <a:prstGeom prst="rect">
            <a:avLst/>
          </a:prstGeom>
        </p:spPr>
      </p:pic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1E84D363-1E5B-4C04-ADA7-21CF266A4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87D461-65A5-465D-A407-ABB6D22F65CC}"/>
              </a:ext>
            </a:extLst>
          </p:cNvPr>
          <p:cNvSpPr/>
          <p:nvPr/>
        </p:nvSpPr>
        <p:spPr>
          <a:xfrm>
            <a:off x="6566972" y="4445706"/>
            <a:ext cx="20666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Epilogue" pitchFamily="34" charset="-122"/>
                <a:cs typeface="Calibri" panose="020F0502020204030204" pitchFamily="34" charset="0"/>
              </a:rPr>
              <a:t>Register, take exams, and view results instantly after completion.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35DB5-0B02-496A-9A03-54ECE45478AF}"/>
              </a:ext>
            </a:extLst>
          </p:cNvPr>
          <p:cNvSpPr/>
          <p:nvPr/>
        </p:nvSpPr>
        <p:spPr>
          <a:xfrm>
            <a:off x="9482838" y="3983596"/>
            <a:ext cx="906017" cy="42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50"/>
              </a:lnSpc>
            </a:pPr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ea typeface="Fraunces Medium" pitchFamily="34" charset="-122"/>
                <a:cs typeface="Calibri" panose="020F0502020204030204" pitchFamily="34" charset="0"/>
              </a:rPr>
              <a:t>Admins</a:t>
            </a:r>
            <a:endParaRPr 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DD614D-882A-49CD-9B8C-807644C8B29E}"/>
              </a:ext>
            </a:extLst>
          </p:cNvPr>
          <p:cNvSpPr/>
          <p:nvPr/>
        </p:nvSpPr>
        <p:spPr>
          <a:xfrm>
            <a:off x="9486123" y="4389793"/>
            <a:ext cx="21763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Epilogue" pitchFamily="34" charset="-122"/>
                <a:cs typeface="Calibri" panose="020F0502020204030204" pitchFamily="34" charset="0"/>
              </a:rPr>
              <a:t>Create/edit exams, add questions, and manage student data.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F9839C-EDC2-4B81-A8FA-332441A23D8D}"/>
              </a:ext>
            </a:extLst>
          </p:cNvPr>
          <p:cNvSpPr/>
          <p:nvPr/>
        </p:nvSpPr>
        <p:spPr>
          <a:xfrm>
            <a:off x="12480461" y="3986675"/>
            <a:ext cx="1613775" cy="42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50"/>
              </a:lnSpc>
            </a:pPr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ea typeface="Fraunces Medium" pitchFamily="34" charset="-122"/>
                <a:cs typeface="Calibri" panose="020F0502020204030204" pitchFamily="34" charset="0"/>
              </a:rPr>
              <a:t>Authentication</a:t>
            </a:r>
            <a:endParaRPr 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E6C50E-45E1-4407-8BCF-1C554059056E}"/>
              </a:ext>
            </a:extLst>
          </p:cNvPr>
          <p:cNvSpPr/>
          <p:nvPr/>
        </p:nvSpPr>
        <p:spPr>
          <a:xfrm>
            <a:off x="12650161" y="4406148"/>
            <a:ext cx="1823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Epilogue" pitchFamily="34" charset="-122"/>
                <a:cs typeface="Calibri" panose="020F0502020204030204" pitchFamily="34" charset="0"/>
              </a:rPr>
              <a:t>Secure login and registration process for all user roles.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10120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35236"/>
            <a:ext cx="905195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Calibri" panose="020F0502020204030204" pitchFamily="34" charset="0"/>
                <a:ea typeface="Outfit Extra Bold" pitchFamily="34" charset="-122"/>
                <a:cs typeface="Calibri" panose="020F0502020204030204" pitchFamily="34" charset="0"/>
              </a:rPr>
              <a:t>System Architecture: A Three-Tier Approach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Presentation Tier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2061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Angular-based user interface for student and admin interactions. Front end technologies.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Application Tier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Spring Boot REST APIs handles logic, Java and Spring.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Tier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54581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MySQL database stores exam data, questions, and results. Secure and reliable data.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042CE6C0-8819-4ABC-BF09-AAB67B5CAB54}"/>
              </a:ext>
            </a:extLst>
          </p:cNvPr>
          <p:cNvSpPr/>
          <p:nvPr/>
        </p:nvSpPr>
        <p:spPr>
          <a:xfrm>
            <a:off x="7005994" y="4191318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E9EB499B-1E0D-482C-9437-16BAF642A08A}"/>
              </a:ext>
            </a:extLst>
          </p:cNvPr>
          <p:cNvSpPr/>
          <p:nvPr/>
        </p:nvSpPr>
        <p:spPr>
          <a:xfrm>
            <a:off x="7005993" y="2950854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F56EAF-D588-48FE-B278-BAB184D40F08}"/>
              </a:ext>
            </a:extLst>
          </p:cNvPr>
          <p:cNvSpPr txBox="1"/>
          <p:nvPr/>
        </p:nvSpPr>
        <p:spPr>
          <a:xfrm>
            <a:off x="542260" y="762602"/>
            <a:ext cx="345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Technology Stack :</a:t>
            </a:r>
            <a:endParaRPr lang="en-I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hape 13">
            <a:extLst>
              <a:ext uri="{FF2B5EF4-FFF2-40B4-BE49-F238E27FC236}">
                <a16:creationId xmlns:a16="http://schemas.microsoft.com/office/drawing/2014/main" id="{A9BA0B43-CFCC-4AA6-BD0B-FE7DF259FBA2}"/>
              </a:ext>
            </a:extLst>
          </p:cNvPr>
          <p:cNvSpPr/>
          <p:nvPr/>
        </p:nvSpPr>
        <p:spPr>
          <a:xfrm>
            <a:off x="7005992" y="5431782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1635-C7EF-44E7-B87F-3E9F59DFE061}"/>
              </a:ext>
            </a:extLst>
          </p:cNvPr>
          <p:cNvSpPr/>
          <p:nvPr/>
        </p:nvSpPr>
        <p:spPr>
          <a:xfrm>
            <a:off x="7080341" y="5472083"/>
            <a:ext cx="312906" cy="3810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dirty="0"/>
          </a:p>
        </p:txBody>
      </p:sp>
      <p:sp>
        <p:nvSpPr>
          <p:cNvPr id="13" name="Shape 2">
            <a:extLst>
              <a:ext uri="{FF2B5EF4-FFF2-40B4-BE49-F238E27FC236}">
                <a16:creationId xmlns:a16="http://schemas.microsoft.com/office/drawing/2014/main" id="{3659FAC8-D96F-4F63-B3B5-8C0E12C9F010}"/>
              </a:ext>
            </a:extLst>
          </p:cNvPr>
          <p:cNvSpPr/>
          <p:nvPr/>
        </p:nvSpPr>
        <p:spPr>
          <a:xfrm>
            <a:off x="6427047" y="3169145"/>
            <a:ext cx="653294" cy="45719"/>
          </a:xfrm>
          <a:prstGeom prst="roundRect">
            <a:avLst>
              <a:gd name="adj" fmla="val 376954"/>
            </a:avLst>
          </a:prstGeom>
          <a:solidFill>
            <a:srgbClr val="414A70"/>
          </a:solidFill>
          <a:ln/>
        </p:spPr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F9B29FDC-ABA0-4AE1-8DDB-2606A4979AC6}"/>
              </a:ext>
            </a:extLst>
          </p:cNvPr>
          <p:cNvSpPr/>
          <p:nvPr/>
        </p:nvSpPr>
        <p:spPr>
          <a:xfrm flipV="1">
            <a:off x="7456965" y="4399261"/>
            <a:ext cx="718066" cy="45719"/>
          </a:xfrm>
          <a:prstGeom prst="roundRect">
            <a:avLst>
              <a:gd name="adj" fmla="val 376954"/>
            </a:avLst>
          </a:prstGeom>
          <a:solidFill>
            <a:srgbClr val="414A70"/>
          </a:solidFill>
          <a:ln/>
        </p:spPr>
      </p:sp>
      <p:sp>
        <p:nvSpPr>
          <p:cNvPr id="15" name="Shape 2">
            <a:extLst>
              <a:ext uri="{FF2B5EF4-FFF2-40B4-BE49-F238E27FC236}">
                <a16:creationId xmlns:a16="http://schemas.microsoft.com/office/drawing/2014/main" id="{502AFC49-B6A2-4A83-B4AA-BECB31E493CE}"/>
              </a:ext>
            </a:extLst>
          </p:cNvPr>
          <p:cNvSpPr/>
          <p:nvPr/>
        </p:nvSpPr>
        <p:spPr>
          <a:xfrm>
            <a:off x="6325101" y="5671337"/>
            <a:ext cx="718066" cy="22860"/>
          </a:xfrm>
          <a:prstGeom prst="roundRect">
            <a:avLst>
              <a:gd name="adj" fmla="val 376954"/>
            </a:avLst>
          </a:prstGeom>
          <a:solidFill>
            <a:srgbClr val="414A70"/>
          </a:solidFill>
          <a:ln/>
        </p:spPr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8321AF55-FF46-4400-B8C7-8BC476097A56}"/>
              </a:ext>
            </a:extLst>
          </p:cNvPr>
          <p:cNvSpPr/>
          <p:nvPr/>
        </p:nvSpPr>
        <p:spPr>
          <a:xfrm flipH="1">
            <a:off x="7197185" y="2489249"/>
            <a:ext cx="45719" cy="461605"/>
          </a:xfrm>
          <a:prstGeom prst="roundRect">
            <a:avLst>
              <a:gd name="adj" fmla="val 376954"/>
            </a:avLst>
          </a:prstGeom>
          <a:solidFill>
            <a:srgbClr val="414A70"/>
          </a:solidFill>
          <a:ln/>
        </p:spPr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4F7D09A5-FAE7-435F-B9BD-E16C54BCEAB8}"/>
              </a:ext>
            </a:extLst>
          </p:cNvPr>
          <p:cNvSpPr/>
          <p:nvPr/>
        </p:nvSpPr>
        <p:spPr>
          <a:xfrm>
            <a:off x="7213934" y="3412458"/>
            <a:ext cx="45719" cy="786265"/>
          </a:xfrm>
          <a:prstGeom prst="roundRect">
            <a:avLst>
              <a:gd name="adj" fmla="val 376954"/>
            </a:avLst>
          </a:prstGeom>
          <a:solidFill>
            <a:srgbClr val="414A70"/>
          </a:solidFill>
          <a:ln/>
        </p:spPr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34CCE328-81B6-4F74-94FA-89C84D9769D0}"/>
              </a:ext>
            </a:extLst>
          </p:cNvPr>
          <p:cNvSpPr/>
          <p:nvPr/>
        </p:nvSpPr>
        <p:spPr>
          <a:xfrm>
            <a:off x="7213934" y="5893387"/>
            <a:ext cx="45719" cy="522254"/>
          </a:xfrm>
          <a:prstGeom prst="roundRect">
            <a:avLst>
              <a:gd name="adj" fmla="val 376954"/>
            </a:avLst>
          </a:prstGeom>
          <a:solidFill>
            <a:srgbClr val="414A70"/>
          </a:solidFill>
          <a:ln/>
        </p:spPr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7A2A0967-9BF4-4738-A771-0A789F1FDD05}"/>
              </a:ext>
            </a:extLst>
          </p:cNvPr>
          <p:cNvSpPr/>
          <p:nvPr/>
        </p:nvSpPr>
        <p:spPr>
          <a:xfrm>
            <a:off x="7228550" y="4569572"/>
            <a:ext cx="45719" cy="882360"/>
          </a:xfrm>
          <a:prstGeom prst="roundRect">
            <a:avLst>
              <a:gd name="adj" fmla="val 376954"/>
            </a:avLst>
          </a:prstGeom>
          <a:solidFill>
            <a:srgbClr val="414A70"/>
          </a:solidFill>
          <a:ln/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10FEEC-B854-4701-BC24-391ACD17B945}"/>
              </a:ext>
            </a:extLst>
          </p:cNvPr>
          <p:cNvSpPr/>
          <p:nvPr/>
        </p:nvSpPr>
        <p:spPr>
          <a:xfrm>
            <a:off x="4915103" y="2863680"/>
            <a:ext cx="1184940" cy="390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b="1" dirty="0">
                <a:solidFill>
                  <a:schemeClr val="accent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Frontend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BCF061-EE57-4346-9833-13957B40ED30}"/>
              </a:ext>
            </a:extLst>
          </p:cNvPr>
          <p:cNvSpPr/>
          <p:nvPr/>
        </p:nvSpPr>
        <p:spPr>
          <a:xfrm>
            <a:off x="8326380" y="4198723"/>
            <a:ext cx="1146468" cy="390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en-US" b="1" dirty="0">
                <a:solidFill>
                  <a:schemeClr val="accent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Backend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6BE9C4-B790-4578-A33E-E128DDEC83A8}"/>
              </a:ext>
            </a:extLst>
          </p:cNvPr>
          <p:cNvSpPr/>
          <p:nvPr/>
        </p:nvSpPr>
        <p:spPr>
          <a:xfrm>
            <a:off x="5068188" y="5437354"/>
            <a:ext cx="1210589" cy="390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b="1" dirty="0">
                <a:solidFill>
                  <a:schemeClr val="accent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Database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6D8004-B703-4624-BBAB-0692ECDD4358}"/>
              </a:ext>
            </a:extLst>
          </p:cNvPr>
          <p:cNvSpPr/>
          <p:nvPr/>
        </p:nvSpPr>
        <p:spPr>
          <a:xfrm>
            <a:off x="1292308" y="3254300"/>
            <a:ext cx="5134739" cy="400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255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Angular, TypeScript, Bootstrap for interactive UI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12A7F5-726C-4C06-BDFF-87DD6CEFA526}"/>
              </a:ext>
            </a:extLst>
          </p:cNvPr>
          <p:cNvSpPr/>
          <p:nvPr/>
        </p:nvSpPr>
        <p:spPr>
          <a:xfrm>
            <a:off x="8286977" y="4569572"/>
            <a:ext cx="6007438" cy="73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5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Spring Boot, Java, Spring Security, REST APIs for server-side logic.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BA1E98-759D-474C-BF5B-D55F66D52AC2}"/>
              </a:ext>
            </a:extLst>
          </p:cNvPr>
          <p:cNvSpPr/>
          <p:nvPr/>
        </p:nvSpPr>
        <p:spPr>
          <a:xfrm>
            <a:off x="1793051" y="5853848"/>
            <a:ext cx="4891083" cy="400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255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MySQL for efficient data storage and retrieval.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88356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20585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445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DataBase</a:t>
            </a: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Schema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72363" y="2718954"/>
            <a:ext cx="13749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967621" y="3170516"/>
            <a:ext cx="3785235" cy="526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Manages students and Admins.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685711" y="4194453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</a:rPr>
              <a:t>Test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170515"/>
            <a:ext cx="3898821" cy="584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Stores Exam Details.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258294" y="3243382"/>
            <a:ext cx="1632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Questions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Stores all the question data.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783473" y="5969556"/>
            <a:ext cx="16133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endParaRPr lang="en-US" sz="2200" dirty="0"/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78F09ADF-1D60-4AF2-84FD-5A6148A1C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B91D0C46-57D7-473D-B41C-1E685F357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2" y="2411977"/>
            <a:ext cx="4564975" cy="4564975"/>
          </a:xfrm>
          <a:prstGeom prst="rect">
            <a:avLst/>
          </a:prstGeom>
        </p:spPr>
      </p:pic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1A1731CD-6097-40D3-8BEB-8EA8D0B14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1E886A14-8E64-41EA-A4B3-2701233E1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574" y="2413516"/>
            <a:ext cx="4568053" cy="45680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C1EC212-848F-4A36-9355-3E428D595D0C}"/>
              </a:ext>
            </a:extLst>
          </p:cNvPr>
          <p:cNvSpPr/>
          <p:nvPr/>
        </p:nvSpPr>
        <p:spPr>
          <a:xfrm>
            <a:off x="7158747" y="3866591"/>
            <a:ext cx="312906" cy="496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550"/>
              </a:lnSpc>
            </a:pPr>
            <a:r>
              <a:rPr lang="en-US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AF00A3-28D5-41D3-BEAA-0CA99BB7D79F}"/>
              </a:ext>
            </a:extLst>
          </p:cNvPr>
          <p:cNvSpPr txBox="1"/>
          <p:nvPr/>
        </p:nvSpPr>
        <p:spPr>
          <a:xfrm>
            <a:off x="2430380" y="5222974"/>
            <a:ext cx="1673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Outfit Extra Bold" panose="020B0604020202020204" charset="0"/>
              </a:rPr>
              <a:t>Test  Results</a:t>
            </a:r>
            <a:endParaRPr lang="en-IN" sz="2000" b="1" dirty="0">
              <a:latin typeface="Outfit Extra Bold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577A4-551F-4390-880C-30F194731AB0}"/>
              </a:ext>
            </a:extLst>
          </p:cNvPr>
          <p:cNvSpPr txBox="1"/>
          <p:nvPr/>
        </p:nvSpPr>
        <p:spPr>
          <a:xfrm>
            <a:off x="1892595" y="5691570"/>
            <a:ext cx="314005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Stores all the exam Results.</a:t>
            </a:r>
            <a:endParaRPr lang="en-IN" sz="175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289</TotalTime>
  <Words>594</Words>
  <Application>Microsoft Office PowerPoint</Application>
  <PresentationFormat>Custom</PresentationFormat>
  <Paragraphs>106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Arimo</vt:lpstr>
      <vt:lpstr>Arial</vt:lpstr>
      <vt:lpstr>Tw Cen MT</vt:lpstr>
      <vt:lpstr>Fraunces Medium</vt:lpstr>
      <vt:lpstr>Wingdings</vt:lpstr>
      <vt:lpstr>Epilogue</vt:lpstr>
      <vt:lpstr>Calibri</vt:lpstr>
      <vt:lpstr>Outfit Extra Bold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Hephzibah Kovila</cp:lastModifiedBy>
  <cp:revision>3</cp:revision>
  <dcterms:created xsi:type="dcterms:W3CDTF">2025-02-19T11:36:44Z</dcterms:created>
  <dcterms:modified xsi:type="dcterms:W3CDTF">2025-02-23T09:46:50Z</dcterms:modified>
</cp:coreProperties>
</file>